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9" r:id="rId3"/>
    <p:sldId id="261" r:id="rId4"/>
    <p:sldId id="258" r:id="rId5"/>
    <p:sldId id="260" r:id="rId6"/>
    <p:sldId id="257" r:id="rId7"/>
  </p:sldIdLst>
  <p:sldSz cx="18288000" cy="10287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SemiBold" panose="000007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8D8D8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53"/>
  </p:normalViewPr>
  <p:slideViewPr>
    <p:cSldViewPr snapToGrid="0">
      <p:cViewPr varScale="1">
        <p:scale>
          <a:sx n="48" d="100"/>
          <a:sy n="48" d="100"/>
        </p:scale>
        <p:origin x="66" y="30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8.20\Servidor%20de%20Arquivos\ANAHP\Deptos\4.DIRETORIA%20T&#201;CNICA\NEA\3_Base%20de%20Dados\Dados%20demandados\2022\Pesquisa%20Piso%20Salarial%20de%20Enfermagem%20-%20Entidades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8.20\Servidor%20de%20Arquivos\ANAHP\Deptos\4.DIRETORIA%20T&#201;CNICA\NEA\3_Base%20de%20Dados\Dados%20demandados\2022\Pesquisa%20Piso%20Salarial%20de%20Enfermagem%20-%20Entidades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8.20\Servidor%20de%20Arquivos\ANAHP\Deptos\4.DIRETORIA%20T&#201;CNICA\NEA\3_Base%20de%20Dados\Dados%20demandados\2022\Pesquisa%20Piso%20Salarial%20de%20Enfermagem%20-%20Entidades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56331959443156"/>
          <c:y val="0.10519744559480024"/>
          <c:w val="0.45383876733982359"/>
          <c:h val="0.704209682753241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B-4D21-BD37-AC57C3BDD3F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B-4D21-BD37-AC57C3BDD3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B-4D21-BD37-AC57C3BDD3FE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B-4D21-BD37-AC57C3BDD3FE}"/>
              </c:ext>
            </c:extLst>
          </c:dPt>
          <c:dPt>
            <c:idx val="4"/>
            <c:bubble3D val="0"/>
            <c:spPr>
              <a:solidFill>
                <a:schemeClr val="tx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B-4D21-BD37-AC57C3BDD3FE}"/>
              </c:ext>
            </c:extLst>
          </c:dPt>
          <c:dLbls>
            <c:dLbl>
              <c:idx val="0"/>
              <c:layout>
                <c:manualLayout>
                  <c:x val="7.73438039695135E-2"/>
                  <c:y val="1.8129100051981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2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42,9%</a:t>
                    </a:r>
                  </a:p>
                  <a:p>
                    <a:pPr>
                      <a:defRPr sz="1800">
                        <a:latin typeface="Montserrat" pitchFamily="2" charset="77"/>
                      </a:defRPr>
                    </a:pPr>
                    <a:fld id="{99B928E6-4DF7-E848-B336-439B6FEB426D}" type="CATEGORYNAME">
                      <a:rPr lang="en-US" sz="2600" b="0" i="0" u="none" strike="noStrike" kern="1200" baseline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pPr>
                        <a:defRPr sz="1800">
                          <a:latin typeface="Montserrat" pitchFamily="2" charset="77"/>
                        </a:defRPr>
                      </a:pPr>
                      <a:t>[NOME DA CATEGORIA]</a:t>
                    </a:fld>
                    <a:r>
                      <a:rPr lang="en-US" sz="26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99631499289842"/>
                      <c:h val="0.26326629629629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FB-4D21-BD37-AC57C3BDD3FE}"/>
                </c:ext>
              </c:extLst>
            </c:dLbl>
            <c:dLbl>
              <c:idx val="1"/>
              <c:layout>
                <c:manualLayout>
                  <c:x val="0.11772333516776548"/>
                  <c:y val="-1.42902124155303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pt-BR" sz="26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3,2%</a:t>
                    </a:r>
                  </a:p>
                  <a:p>
                    <a:pPr>
                      <a:defRPr sz="1800">
                        <a:latin typeface="Montserrat" pitchFamily="2" charset="77"/>
                      </a:defRPr>
                    </a:pPr>
                    <a:r>
                      <a:rPr lang="pt-BR" sz="2600" b="0" i="0" u="none" strike="noStrike" kern="1200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Clínica especializada </a:t>
                    </a:r>
                    <a:r>
                      <a:rPr lang="pt-BR" sz="1800" b="0" i="0" u="none" strike="noStrike" kern="1200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(hemodinâmica, oftalmológica, oncológica, idosos </a:t>
                    </a:r>
                    <a:r>
                      <a:rPr lang="pt-BR" sz="1800" b="0" i="0" u="none" strike="noStrike" kern="1200" baseline="0" dirty="0" err="1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etc</a:t>
                    </a:r>
                    <a:r>
                      <a:rPr lang="pt-BR" sz="1800" b="0" i="0" u="none" strike="noStrike" kern="1200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)</a:t>
                    </a:r>
                    <a:endParaRPr lang="pt-BR" sz="1800" b="0" baseline="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4784483577967"/>
                      <c:h val="0.463248070262384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8FB-4D21-BD37-AC57C3BDD3FE}"/>
                </c:ext>
              </c:extLst>
            </c:dLbl>
            <c:dLbl>
              <c:idx val="2"/>
              <c:layout>
                <c:manualLayout>
                  <c:x val="-0.44370441254356002"/>
                  <c:y val="-2.3520161868795476E-3"/>
                </c:manualLayout>
              </c:layout>
              <c:tx>
                <c:rich>
                  <a:bodyPr/>
                  <a:lstStyle/>
                  <a:p>
                    <a:fld id="{45D510BC-8EC9-9E46-89D2-265D007F39B0}" type="VALUE">
                      <a:rPr lang="pt-BR" sz="26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pt-BR" sz="2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pt-BR" sz="2600" b="0" i="0" u="none" strike="noStrike" kern="1200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ILPI (Instituição de Longa Permanência para Idosos)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947357513529902"/>
                      <c:h val="0.253553083388140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FB-4D21-BD37-AC57C3BDD3FE}"/>
                </c:ext>
              </c:extLst>
            </c:dLbl>
            <c:dLbl>
              <c:idx val="3"/>
              <c:layout>
                <c:manualLayout>
                  <c:x val="-9.3227483349089049E-2"/>
                  <c:y val="-0.1564001334001576"/>
                </c:manualLayout>
              </c:layout>
              <c:tx>
                <c:rich>
                  <a:bodyPr/>
                  <a:lstStyle/>
                  <a:p>
                    <a:fld id="{6663B18B-9E46-1C4B-955E-CEB194699283}" type="VALUE">
                      <a:rPr lang="pt-BR" sz="26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77"/>
                      </a:rPr>
                      <a:pPr/>
                      <a:t>[VALOR]</a:t>
                    </a:fld>
                    <a:endParaRPr lang="pt-BR" sz="2600" b="1" baseline="0" dirty="0">
                      <a:solidFill>
                        <a:schemeClr val="bg2">
                          <a:lumMod val="75000"/>
                        </a:schemeClr>
                      </a:solidFill>
                      <a:latin typeface="Montserrat" pitchFamily="2" charset="77"/>
                    </a:endParaRPr>
                  </a:p>
                  <a:p>
                    <a:r>
                      <a:rPr lang="pt-BR" sz="2600" b="0" i="0" u="none" strike="noStrike" kern="1200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Serviço de diagnóstico (SADT</a:t>
                    </a:r>
                    <a:r>
                      <a:rPr lang="pt-BR" sz="2600" b="0" i="0" u="none" strike="noStrike" kern="1200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</a:rPr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FB-4D21-BD37-AC57C3BDD3FE}"/>
                </c:ext>
              </c:extLst>
            </c:dLbl>
            <c:dLbl>
              <c:idx val="4"/>
              <c:layout>
                <c:manualLayout>
                  <c:x val="0.17324879278533664"/>
                  <c:y val="9.1925181726891758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272DAAAC-A4C1-B344-B6DE-D739209304F4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77"/>
                      </a:rPr>
                      <a:pPr algn="l">
                        <a:defRPr sz="1800">
                          <a:latin typeface="Montserrat" pitchFamily="2" charset="77"/>
                        </a:defRPr>
                      </a:pPr>
                      <a:t>[VALOR]</a:t>
                    </a:fld>
                    <a:r>
                      <a:rPr lang="en-US" sz="3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77"/>
                      </a:rPr>
                      <a:t> </a:t>
                    </a:r>
                    <a:fld id="{C255C434-3A05-634D-BDD5-E5F611E2CC6B}" type="CATEGORYNAME">
                      <a:rPr lang="en-US" sz="2600" b="0" i="1" u="none" strike="noStrike" kern="1200" baseline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pPr algn="l">
                        <a:defRPr sz="1800">
                          <a:latin typeface="Montserrat" pitchFamily="2" charset="77"/>
                        </a:defRPr>
                      </a:pPr>
                      <a:t>[NOME DA CATEGORIA]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  <a:latin typeface="Montserrat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08030608853686"/>
                      <c:h val="0.150377407407407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8FB-4D21-BD37-AC57C3BDD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gráficos!$A$2:$A$6</c:f>
              <c:strCache>
                <c:ptCount val="5"/>
                <c:pt idx="0">
                  <c:v>Hospital</c:v>
                </c:pt>
                <c:pt idx="1">
                  <c:v>Clínica Especializada (hemodinâmica, oftalmológica, oncológica, idosos etc)</c:v>
                </c:pt>
                <c:pt idx="2">
                  <c:v>ILPI (Instituição de Longa Permanência para Idosos)</c:v>
                </c:pt>
                <c:pt idx="3">
                  <c:v>Serviço de Diagnóstico (SADT)</c:v>
                </c:pt>
                <c:pt idx="4">
                  <c:v>Home Care</c:v>
                </c:pt>
              </c:strCache>
            </c:strRef>
          </c:cat>
          <c:val>
            <c:numRef>
              <c:f>gráficos!$C$2:$C$6</c:f>
              <c:numCache>
                <c:formatCode>0.0%</c:formatCode>
                <c:ptCount val="5"/>
                <c:pt idx="0">
                  <c:v>0.42922948073701844</c:v>
                </c:pt>
                <c:pt idx="1">
                  <c:v>3.2244556113902846E-2</c:v>
                </c:pt>
                <c:pt idx="2">
                  <c:v>3.3500837520938024E-3</c:v>
                </c:pt>
                <c:pt idx="3">
                  <c:v>0.52638190954773867</c:v>
                </c:pt>
                <c:pt idx="4">
                  <c:v>8.7939698492462311E-3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FB-4D21-BD37-AC57C3BDD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56331959443156"/>
          <c:y val="0.10519744559480024"/>
          <c:w val="0.45383876733982359"/>
          <c:h val="0.704209682753241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8-4BCB-A37D-D031F719AB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8-4BCB-A37D-D031F719AB0F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8-4BCB-A37D-D031F719AB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88-4BCB-A37D-D031F719AB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88-4BCB-A37D-D031F719AB0F}"/>
              </c:ext>
            </c:extLst>
          </c:dPt>
          <c:dLbls>
            <c:dLbl>
              <c:idx val="0"/>
              <c:layout>
                <c:manualLayout>
                  <c:x val="1.2369055555555555E-2"/>
                  <c:y val="0"/>
                </c:manualLayout>
              </c:layout>
              <c:tx>
                <c:rich>
                  <a:bodyPr/>
                  <a:lstStyle/>
                  <a:p>
                    <a:fld id="{71572A31-391F-8649-B5EA-E361CBEBFB03}" type="VALUE">
                      <a:rPr lang="pt-BR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pt-BR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679F901C-6C10-F548-8EB7-03A3DEBCA453}" type="CATEGORYNAME">
                      <a:rPr lang="pt-BR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00366666666662"/>
                      <c:h val="0.26294888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88-4BCB-A37D-D031F719AB0F}"/>
                </c:ext>
              </c:extLst>
            </c:dLbl>
            <c:dLbl>
              <c:idx val="1"/>
              <c:layout>
                <c:manualLayout>
                  <c:x val="0.13261544444444445"/>
                  <c:y val="6.261037037037033E-2"/>
                </c:manualLayout>
              </c:layout>
              <c:tx>
                <c:rich>
                  <a:bodyPr/>
                  <a:lstStyle/>
                  <a:p>
                    <a:fld id="{0FE494ED-F710-984C-9A1E-6A090B36A1F2}" type="VALUE">
                      <a:rPr lang="pt-BR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pt-BR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53C5FCC8-FE41-024A-A77E-5998AE7CEA1F}" type="CATEGORYNAME">
                      <a:rPr lang="pt-BR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88-4BCB-A37D-D031F719AB0F}"/>
                </c:ext>
              </c:extLst>
            </c:dLbl>
            <c:dLbl>
              <c:idx val="2"/>
              <c:layout>
                <c:manualLayout>
                  <c:x val="8.3802222222222222E-2"/>
                  <c:y val="1.6154629629630754E-3"/>
                </c:manualLayout>
              </c:layout>
              <c:tx>
                <c:rich>
                  <a:bodyPr/>
                  <a:lstStyle/>
                  <a:p>
                    <a:fld id="{26EE502F-9708-7842-A3A3-6F7AB0CDCD32}" type="VALUE">
                      <a:rPr lang="pt-BR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pt-BR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74EA0D63-2696-BC4E-BA5D-B73FB8F8A2B1}" type="CATEGORYNAME">
                      <a:rPr lang="pt-BR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01911111111112"/>
                      <c:h val="0.3192403703703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88-4BCB-A37D-D031F719AB0F}"/>
                </c:ext>
              </c:extLst>
            </c:dLbl>
            <c:dLbl>
              <c:idx val="3"/>
              <c:layout>
                <c:manualLayout>
                  <c:x val="-3.8271754492226931E-2"/>
                  <c:y val="-0.11165589494345381"/>
                </c:manualLayout>
              </c:layout>
              <c:tx>
                <c:rich>
                  <a:bodyPr/>
                  <a:lstStyle/>
                  <a:p>
                    <a:fld id="{D3884222-A63A-D84F-AE87-C71C555F4357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7F0D4788-3EBD-8642-9FEA-886C9BAC8948}" type="CATEGORYNAME">
                      <a:rPr lang="en-US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F88-4BCB-A37D-D031F719AB0F}"/>
                </c:ext>
              </c:extLst>
            </c:dLbl>
            <c:dLbl>
              <c:idx val="4"/>
              <c:layout>
                <c:manualLayout>
                  <c:x val="-0.12573705022331871"/>
                  <c:y val="2.55941767287988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88-4BCB-A37D-D031F719A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gráficos!$A$9:$A$12</c:f>
              <c:strCache>
                <c:ptCount val="4"/>
                <c:pt idx="0">
                  <c:v>Porte pequeno (até 50 leitos)</c:v>
                </c:pt>
                <c:pt idx="1">
                  <c:v>Porte médio (de 51 a 150 leitos)</c:v>
                </c:pt>
                <c:pt idx="2">
                  <c:v>Porte grande e especial (acima de 151 leitos)</c:v>
                </c:pt>
                <c:pt idx="3">
                  <c:v>Não se aplica</c:v>
                </c:pt>
              </c:strCache>
            </c:strRef>
          </c:cat>
          <c:val>
            <c:numRef>
              <c:f>gráficos!$C$9:$C$12</c:f>
              <c:numCache>
                <c:formatCode>0.0%</c:formatCode>
                <c:ptCount val="4"/>
                <c:pt idx="0">
                  <c:v>0.13484087102177555</c:v>
                </c:pt>
                <c:pt idx="1">
                  <c:v>0.18969849246231155</c:v>
                </c:pt>
                <c:pt idx="2">
                  <c:v>0.12102177554438862</c:v>
                </c:pt>
                <c:pt idx="3">
                  <c:v>0.55443886097152428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88-4BCB-A37D-D031F719A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Montserrat" pitchFamily="2" charset="77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70023877274421"/>
          <c:y val="0.1242967171447865"/>
          <c:w val="0.31895662338143571"/>
          <c:h val="0.598091947739764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D8-446D-A508-F283B3E407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D8-446D-A508-F283B3E407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D8-446D-A508-F283B3E40753}"/>
              </c:ext>
            </c:extLst>
          </c:dPt>
          <c:dPt>
            <c:idx val="3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D8-446D-A508-F283B3E4075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D8-446D-A508-F283B3E40753}"/>
              </c:ext>
            </c:extLst>
          </c:dPt>
          <c:dLbls>
            <c:dLbl>
              <c:idx val="0"/>
              <c:layout>
                <c:manualLayout>
                  <c:x val="7.9191240293187887E-2"/>
                  <c:y val="0.16463904688420436"/>
                </c:manualLayout>
              </c:layout>
              <c:tx>
                <c:rich>
                  <a:bodyPr/>
                  <a:lstStyle/>
                  <a:p>
                    <a:fld id="{5320E238-AD35-3045-9988-4254274790BD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43BE4F53-3C71-744B-8FC6-4776AE1E6BE6}" type="CATEGORYNAME">
                      <a:rPr lang="en-US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D8-446D-A508-F283B3E40753}"/>
                </c:ext>
              </c:extLst>
            </c:dLbl>
            <c:dLbl>
              <c:idx val="1"/>
              <c:layout>
                <c:manualLayout>
                  <c:x val="0.20131713152811037"/>
                  <c:y val="-6.8072349162085599E-2"/>
                </c:manualLayout>
              </c:layout>
              <c:tx>
                <c:rich>
                  <a:bodyPr/>
                  <a:lstStyle/>
                  <a:p>
                    <a:fld id="{43CF2077-FDEE-4543-8802-28917F4ED5FA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83CE030F-4860-AA40-8679-2A17F744FB86}" type="CATEGORYNAME">
                      <a:rPr lang="en-US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D8-446D-A508-F283B3E40753}"/>
                </c:ext>
              </c:extLst>
            </c:dLbl>
            <c:dLbl>
              <c:idx val="2"/>
              <c:layout>
                <c:manualLayout>
                  <c:x val="-1.2658305141500931E-2"/>
                  <c:y val="3.1363411024628973E-2"/>
                </c:manualLayout>
              </c:layout>
              <c:tx>
                <c:rich>
                  <a:bodyPr/>
                  <a:lstStyle/>
                  <a:p>
                    <a:fld id="{D09F9097-5C35-0648-9B63-96CC6B311A8B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8DB64736-2364-994D-8026-6961E8A4D080}" type="CATEGORYNAME">
                      <a:rPr lang="en-US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D8-446D-A508-F283B3E40753}"/>
                </c:ext>
              </c:extLst>
            </c:dLbl>
            <c:dLbl>
              <c:idx val="3"/>
              <c:layout>
                <c:manualLayout>
                  <c:x val="-7.252455330077931E-2"/>
                  <c:y val="4.7636879452585525E-2"/>
                </c:manualLayout>
              </c:layout>
              <c:tx>
                <c:rich>
                  <a:bodyPr/>
                  <a:lstStyle/>
                  <a:p>
                    <a:fld id="{1DA4201F-2228-F34F-A641-44C35ABAD5A2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8D2CE07D-E3A7-1A4E-8369-AFC72742C021}" type="CATEGORYNAME">
                      <a:rPr lang="en-US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r>
                      <a:rPr lang="en-US" sz="18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D8-446D-A508-F283B3E40753}"/>
                </c:ext>
              </c:extLst>
            </c:dLbl>
            <c:dLbl>
              <c:idx val="4"/>
              <c:layout>
                <c:manualLayout>
                  <c:x val="0.30226246614884494"/>
                  <c:y val="2.792681878341054E-3"/>
                </c:manualLayout>
              </c:layout>
              <c:tx>
                <c:rich>
                  <a:bodyPr/>
                  <a:lstStyle/>
                  <a:p>
                    <a:fld id="{114CEE59-1249-7F47-AAF8-996C38A05E53}" type="VALUE">
                      <a:rPr lang="en-US" sz="3200" b="1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n-US" sz="32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fld id="{BEEB4B4C-3508-9243-911D-693E85C29C6E}" type="CATEGORYNAME">
                      <a:rPr lang="en-US" sz="1800" b="0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Montserrat" pitchFamily="2" charset="77"/>
                      </a:rPr>
                      <a:pPr/>
                      <a:t>[NOME DA CATEGORIA]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0454953426296"/>
                      <c:h val="0.20369019690710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D8-446D-A508-F283B3E40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gráficos!$A$15:$A$19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gráficos!$C$15:$C$19</c:f>
              <c:numCache>
                <c:formatCode>0.0%</c:formatCode>
                <c:ptCount val="5"/>
                <c:pt idx="0">
                  <c:v>0.33919156414762741</c:v>
                </c:pt>
                <c:pt idx="1">
                  <c:v>0.34094903339191562</c:v>
                </c:pt>
                <c:pt idx="2">
                  <c:v>7.7328646748681895E-2</c:v>
                </c:pt>
                <c:pt idx="3">
                  <c:v>0.20562390158172231</c:v>
                </c:pt>
                <c:pt idx="4">
                  <c:v>3.6906854130052721E-2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D8-446D-A508-F283B3E40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Montserrat" pitchFamily="2" charset="77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6a1c217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6a1c217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4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6a1c217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6a1c217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09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6a1c217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6a1c217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6a1c217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6a1c217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01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6a1c217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6a1c217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76750" tIns="176750" rIns="176750" bIns="176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5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76750" tIns="176750" rIns="176750" bIns="176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marL="457200" lvl="0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5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5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5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76750" tIns="176750" rIns="176750" bIns="176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91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6750" tIns="176750" rIns="176750" bIns="176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76750" tIns="176750" rIns="176750" bIns="176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69900"/>
          </a:xfrm>
          <a:prstGeom prst="rect">
            <a:avLst/>
          </a:prstGeom>
        </p:spPr>
        <p:txBody>
          <a:bodyPr spcFirstLastPara="1" wrap="square" lIns="176750" tIns="176750" rIns="176750" bIns="176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5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750" tIns="176750" rIns="176750" bIns="176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750" tIns="176750" rIns="176750" bIns="176750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0F26A962-7187-F446-BDB8-95D0F5160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"/>
            <a:ext cx="18288000" cy="10285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72F558BE-3387-3445-A88D-E2A57A2A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"/>
            <a:ext cx="18288000" cy="10285758"/>
          </a:xfrm>
          <a:prstGeom prst="rect">
            <a:avLst/>
          </a:prstGeom>
        </p:spPr>
      </p:pic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DFEC7C9-E19A-A199-B536-8F39AB50D0A6}"/>
              </a:ext>
            </a:extLst>
          </p:cNvPr>
          <p:cNvSpPr txBox="1"/>
          <p:nvPr/>
        </p:nvSpPr>
        <p:spPr>
          <a:xfrm>
            <a:off x="14406448" y="3067301"/>
            <a:ext cx="4558655" cy="1415742"/>
          </a:xfrm>
          <a:prstGeom prst="rect">
            <a:avLst/>
          </a:prstGeom>
          <a:solidFill>
            <a:schemeClr val="tx2">
              <a:lumMod val="90000"/>
              <a:alpha val="4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4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35%</a:t>
            </a: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200" dirty="0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são filantrópicos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9E7649A-EBFC-8E06-1689-225B31A31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539503"/>
              </p:ext>
            </p:extLst>
          </p:nvPr>
        </p:nvGraphicFramePr>
        <p:xfrm>
          <a:off x="2345635" y="3067301"/>
          <a:ext cx="13020261" cy="543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Google Shape;67;p15">
            <a:extLst>
              <a:ext uri="{FF2B5EF4-FFF2-40B4-BE49-F238E27FC236}">
                <a16:creationId xmlns:a16="http://schemas.microsoft.com/office/drawing/2014/main" id="{3DE54D73-3BF0-452A-3221-F4219F0394C3}"/>
              </a:ext>
            </a:extLst>
          </p:cNvPr>
          <p:cNvSpPr txBox="1"/>
          <p:nvPr/>
        </p:nvSpPr>
        <p:spPr>
          <a:xfrm>
            <a:off x="1472763" y="1780493"/>
            <a:ext cx="134359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rgbClr val="1155CC"/>
                </a:solidFill>
                <a:latin typeface="Montserrat"/>
                <a:sym typeface="Montserrat SemiBold"/>
              </a:rPr>
              <a:t>2.511</a:t>
            </a:r>
            <a:r>
              <a:rPr lang="pt-BR" sz="4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instituições responderam a pesquisa</a:t>
            </a:r>
            <a:endParaRPr sz="4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8499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72F558BE-3387-3445-A88D-E2A57A2A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"/>
            <a:ext cx="18288000" cy="1028575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50E0879-CDE8-4DEC-8133-03590D3FC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92088"/>
              </p:ext>
            </p:extLst>
          </p:nvPr>
        </p:nvGraphicFramePr>
        <p:xfrm>
          <a:off x="0" y="3332126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D65ADBD-96EE-4746-879C-470E370A9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1703"/>
              </p:ext>
            </p:extLst>
          </p:nvPr>
        </p:nvGraphicFramePr>
        <p:xfrm>
          <a:off x="9760226" y="3527220"/>
          <a:ext cx="8527774" cy="454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Google Shape;67;p15">
            <a:extLst>
              <a:ext uri="{FF2B5EF4-FFF2-40B4-BE49-F238E27FC236}">
                <a16:creationId xmlns:a16="http://schemas.microsoft.com/office/drawing/2014/main" id="{F73450A3-1DDB-ECFB-1779-13A0305079A4}"/>
              </a:ext>
            </a:extLst>
          </p:cNvPr>
          <p:cNvSpPr txBox="1"/>
          <p:nvPr/>
        </p:nvSpPr>
        <p:spPr>
          <a:xfrm>
            <a:off x="1472763" y="1780493"/>
            <a:ext cx="134359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rgbClr val="1155CC"/>
                </a:solidFill>
                <a:latin typeface="Montserrat"/>
                <a:sym typeface="Montserrat SemiBold"/>
              </a:rPr>
              <a:t>2.511</a:t>
            </a:r>
            <a:r>
              <a:rPr lang="pt-BR" sz="4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instituições responderam a pesquisa</a:t>
            </a:r>
            <a:endParaRPr sz="4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F7BCBD6-5043-6875-5BF5-A19806554EE7}"/>
              </a:ext>
            </a:extLst>
          </p:cNvPr>
          <p:cNvCxnSpPr>
            <a:cxnSpLocks/>
          </p:cNvCxnSpPr>
          <p:nvPr/>
        </p:nvCxnSpPr>
        <p:spPr>
          <a:xfrm>
            <a:off x="13795513" y="6778487"/>
            <a:ext cx="974035" cy="298174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A67418C-9026-90B1-312F-1F528DFB2CF2}"/>
              </a:ext>
            </a:extLst>
          </p:cNvPr>
          <p:cNvCxnSpPr>
            <a:cxnSpLocks/>
          </p:cNvCxnSpPr>
          <p:nvPr/>
        </p:nvCxnSpPr>
        <p:spPr>
          <a:xfrm flipV="1">
            <a:off x="5068957" y="3776870"/>
            <a:ext cx="1013791" cy="278295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0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342240" y="1780493"/>
            <a:ext cx="10032045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poder pagar os valores previstos na nova lei, sua instituição terá de:</a:t>
            </a:r>
            <a:endParaRPr sz="4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183353" y="4580613"/>
            <a:ext cx="31305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51%</a:t>
            </a:r>
            <a:r>
              <a:rPr lang="pt-BR" sz="9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reduzir o número de leitos</a:t>
            </a:r>
            <a:endParaRPr sz="3200"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4725783" y="4581018"/>
            <a:ext cx="2903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77%</a:t>
            </a:r>
            <a:r>
              <a:rPr lang="pt-BR" sz="9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reduzir o corpo de enfermagem</a:t>
            </a:r>
            <a:endParaRPr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8784405" y="4581550"/>
            <a:ext cx="31305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65%</a:t>
            </a:r>
            <a:r>
              <a:rPr lang="pt-BR" sz="9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reduzir pessoal em outras áreas</a:t>
            </a:r>
            <a:endParaRPr dirty="0"/>
          </a:p>
        </p:txBody>
      </p:sp>
      <p:sp>
        <p:nvSpPr>
          <p:cNvPr id="71" name="Google Shape;71;p15"/>
          <p:cNvSpPr txBox="1"/>
          <p:nvPr/>
        </p:nvSpPr>
        <p:spPr>
          <a:xfrm>
            <a:off x="12881623" y="4580613"/>
            <a:ext cx="31305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59%</a:t>
            </a:r>
            <a:r>
              <a:rPr lang="pt-BR" sz="7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cancelar investimentos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F020AA-8AC9-2649-AB43-E16696B84248}"/>
              </a:ext>
            </a:extLst>
          </p:cNvPr>
          <p:cNvSpPr txBox="1"/>
          <p:nvPr/>
        </p:nvSpPr>
        <p:spPr>
          <a:xfrm>
            <a:off x="11115675" y="2090912"/>
            <a:ext cx="7172325" cy="1323439"/>
          </a:xfrm>
          <a:prstGeom prst="rect">
            <a:avLst/>
          </a:prstGeom>
          <a:solidFill>
            <a:schemeClr val="tx2">
              <a:lumMod val="90000"/>
              <a:alpha val="46979"/>
            </a:schemeClr>
          </a:solidFill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60% </a:t>
            </a:r>
            <a:r>
              <a:rPr lang="pt-BR" sz="3200" dirty="0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de acréscimo na folha de pagamento das instituições</a:t>
            </a:r>
            <a:endParaRPr lang="pt-B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06564" y="4046674"/>
            <a:ext cx="822959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 mil </a:t>
            </a:r>
            <a: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leitos fechados</a:t>
            </a:r>
            <a:endParaRPr sz="3200" dirty="0"/>
          </a:p>
        </p:txBody>
      </p:sp>
      <p:sp>
        <p:nvSpPr>
          <p:cNvPr id="6" name="Google Shape;68;p15">
            <a:extLst>
              <a:ext uri="{FF2B5EF4-FFF2-40B4-BE49-F238E27FC236}">
                <a16:creationId xmlns:a16="http://schemas.microsoft.com/office/drawing/2014/main" id="{FB4F45DD-2335-451D-01D5-418B6AB12C1F}"/>
              </a:ext>
            </a:extLst>
          </p:cNvPr>
          <p:cNvSpPr txBox="1"/>
          <p:nvPr/>
        </p:nvSpPr>
        <p:spPr>
          <a:xfrm>
            <a:off x="2806564" y="6057169"/>
            <a:ext cx="784859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83 mil </a:t>
            </a:r>
            <a:r>
              <a:rPr lang="pt-BR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demissões</a:t>
            </a:r>
            <a:endParaRPr sz="3200" dirty="0"/>
          </a:p>
        </p:txBody>
      </p:sp>
      <p:sp>
        <p:nvSpPr>
          <p:cNvPr id="3" name="Google Shape;67;p15">
            <a:extLst>
              <a:ext uri="{FF2B5EF4-FFF2-40B4-BE49-F238E27FC236}">
                <a16:creationId xmlns:a16="http://schemas.microsoft.com/office/drawing/2014/main" id="{05741A42-2D57-C9B1-496A-A9894EBF1581}"/>
              </a:ext>
            </a:extLst>
          </p:cNvPr>
          <p:cNvSpPr txBox="1"/>
          <p:nvPr/>
        </p:nvSpPr>
        <p:spPr>
          <a:xfrm>
            <a:off x="1541025" y="1780493"/>
            <a:ext cx="10032045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Impactos diretos nas instituições participantes da pesquisa:</a:t>
            </a:r>
            <a:endParaRPr sz="4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045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685392F-ABD7-824E-A876-D0B7869A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"/>
            <a:ext cx="18288000" cy="102857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139</Words>
  <Application>Microsoft Office PowerPoint</Application>
  <PresentationFormat>Personalizar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Montserrat</vt:lpstr>
      <vt:lpstr>Arial</vt:lpstr>
      <vt:lpstr>Montserrat SemiBold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Keila Amaral</dc:creator>
  <cp:lastModifiedBy>Gabriela Nunes</cp:lastModifiedBy>
  <cp:revision>11</cp:revision>
  <dcterms:modified xsi:type="dcterms:W3CDTF">2022-08-23T20:40:01Z</dcterms:modified>
</cp:coreProperties>
</file>